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0" r:id="rId4"/>
  </p:sldMasterIdLst>
  <p:notesMasterIdLst>
    <p:notesMasterId r:id="rId16"/>
  </p:notesMasterIdLst>
  <p:handoutMasterIdLst>
    <p:handoutMasterId r:id="rId17"/>
  </p:handoutMasterIdLst>
  <p:sldIdLst>
    <p:sldId id="256" r:id="rId5"/>
    <p:sldId id="306" r:id="rId6"/>
    <p:sldId id="307" r:id="rId7"/>
    <p:sldId id="299" r:id="rId8"/>
    <p:sldId id="297" r:id="rId9"/>
    <p:sldId id="310" r:id="rId10"/>
    <p:sldId id="298" r:id="rId11"/>
    <p:sldId id="274" r:id="rId12"/>
    <p:sldId id="309" r:id="rId13"/>
    <p:sldId id="311" r:id="rId14"/>
    <p:sldId id="280" r:id="rId15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9" userDrawn="1">
          <p15:clr>
            <a:srgbClr val="A4A3A4"/>
          </p15:clr>
        </p15:guide>
        <p15:guide id="2" pos="220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801" autoAdjust="0"/>
    <p:restoredTop sz="94682" autoAdjust="0"/>
  </p:normalViewPr>
  <p:slideViewPr>
    <p:cSldViewPr>
      <p:cViewPr>
        <p:scale>
          <a:sx n="63" d="100"/>
          <a:sy n="63" d="100"/>
        </p:scale>
        <p:origin x="1180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-1974" y="-78"/>
      </p:cViewPr>
      <p:guideLst>
        <p:guide orient="horz" pos="2929"/>
        <p:guide pos="22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>
            <a:extLst>
              <a:ext uri="{FF2B5EF4-FFF2-40B4-BE49-F238E27FC236}">
                <a16:creationId xmlns:a16="http://schemas.microsoft.com/office/drawing/2014/main" id="{A27A0668-4217-4D01-8DE4-79F26AE2EF8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3" tIns="45692" rIns="91383" bIns="45692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6979" name="Rectangle 3">
            <a:extLst>
              <a:ext uri="{FF2B5EF4-FFF2-40B4-BE49-F238E27FC236}">
                <a16:creationId xmlns:a16="http://schemas.microsoft.com/office/drawing/2014/main" id="{5B9B4759-2B7B-4AB1-991E-3AB8BDA258B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4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3" tIns="45692" rIns="91383" bIns="4569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6980" name="Rectangle 4">
            <a:extLst>
              <a:ext uri="{FF2B5EF4-FFF2-40B4-BE49-F238E27FC236}">
                <a16:creationId xmlns:a16="http://schemas.microsoft.com/office/drawing/2014/main" id="{6F229B17-EB69-4D36-BC63-2BF30B06A5C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3" tIns="45692" rIns="91383" bIns="45692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6981" name="Rectangle 5">
            <a:extLst>
              <a:ext uri="{FF2B5EF4-FFF2-40B4-BE49-F238E27FC236}">
                <a16:creationId xmlns:a16="http://schemas.microsoft.com/office/drawing/2014/main" id="{E170F489-AA0B-4870-AD01-D4BD436E554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45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3" tIns="45692" rIns="91383" bIns="4569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B3C0E124-3579-4EBF-9506-221FBDCE10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>
            <a:extLst>
              <a:ext uri="{FF2B5EF4-FFF2-40B4-BE49-F238E27FC236}">
                <a16:creationId xmlns:a16="http://schemas.microsoft.com/office/drawing/2014/main" id="{7268A9A0-C7DF-4D96-BCC3-16B072FE9BB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3" tIns="45692" rIns="91383" bIns="45692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0115" name="Rectangle 3">
            <a:extLst>
              <a:ext uri="{FF2B5EF4-FFF2-40B4-BE49-F238E27FC236}">
                <a16:creationId xmlns:a16="http://schemas.microsoft.com/office/drawing/2014/main" id="{AC0B70CD-A588-4D88-8355-00747D295E2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7034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3" tIns="45692" rIns="91383" bIns="4569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EB9385A8-9EC3-4C56-A4F7-F7FE97AC718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0117" name="Rectangle 5">
            <a:extLst>
              <a:ext uri="{FF2B5EF4-FFF2-40B4-BE49-F238E27FC236}">
                <a16:creationId xmlns:a16="http://schemas.microsoft.com/office/drawing/2014/main" id="{0155048A-48C1-4073-BE62-2172DB36EBF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8" y="4416431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3" tIns="45692" rIns="91383" bIns="4569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0118" name="Rectangle 6">
            <a:extLst>
              <a:ext uri="{FF2B5EF4-FFF2-40B4-BE49-F238E27FC236}">
                <a16:creationId xmlns:a16="http://schemas.microsoft.com/office/drawing/2014/main" id="{3DC05BF4-914F-4CC4-B696-242EF1F418A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3" tIns="45692" rIns="91383" bIns="45692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0119" name="Rectangle 7">
            <a:extLst>
              <a:ext uri="{FF2B5EF4-FFF2-40B4-BE49-F238E27FC236}">
                <a16:creationId xmlns:a16="http://schemas.microsoft.com/office/drawing/2014/main" id="{96C983F0-BB1C-4F77-BE77-98BB690A959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45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3" tIns="45692" rIns="91383" bIns="4569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BEB405D-3B22-4185-8F72-DF012E1F42A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35F21CEF-72CE-4179-8416-124C812BC67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9451" indent="-282452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9324" indent="-225326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6323" indent="-225326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3322" indent="-225326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0321" indent="-225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7320" indent="-225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4320" indent="-225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1318" indent="-225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3AB8EEC-D954-4A75-A0DF-A98D120B2924}" type="slidenum">
              <a:rPr lang="en-US" altLang="en-US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7BBED3DE-DED7-4B11-A07A-78DC545A9D9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A7E4184E-9AA2-4231-AEE9-BB4C4DE1EE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6149" name="Date Placeholder 7">
            <a:extLst>
              <a:ext uri="{FF2B5EF4-FFF2-40B4-BE49-F238E27FC236}">
                <a16:creationId xmlns:a16="http://schemas.microsoft.com/office/drawing/2014/main" id="{B6C3C481-A68E-4E67-9F12-FABE88799E4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9451" indent="-282452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9324" indent="-225326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6323" indent="-225326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3322" indent="-225326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0321" indent="-225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7320" indent="-225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4320" indent="-225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1318" indent="-225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B648E8C6-B6CD-4DFD-81FC-810901B82CB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9451" indent="-282452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9324" indent="-225326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6323" indent="-225326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3322" indent="-225326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0321" indent="-225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7320" indent="-225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4320" indent="-225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1318" indent="-225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922948D-6E12-42D6-8348-7820742FC555}" type="slidenum">
              <a:rPr lang="en-US" altLang="en-US"/>
              <a:pPr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1E1BEE52-8AE8-4D70-AA11-CFF35CA9A1C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EAD34C01-5C24-450D-869E-98F52A1964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0245" name="Date Placeholder 7">
            <a:extLst>
              <a:ext uri="{FF2B5EF4-FFF2-40B4-BE49-F238E27FC236}">
                <a16:creationId xmlns:a16="http://schemas.microsoft.com/office/drawing/2014/main" id="{3247C62D-1302-49BA-85C6-EF0AF3F8E16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9451" indent="-282452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9324" indent="-225326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6323" indent="-225326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3322" indent="-225326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0321" indent="-225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7320" indent="-225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4320" indent="-225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1318" indent="-225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D40EB495-AAAF-41FE-AFBD-A17A3932789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9451" indent="-282452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9324" indent="-225326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6323" indent="-225326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3322" indent="-225326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0321" indent="-225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7320" indent="-225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4320" indent="-225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1318" indent="-225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7C188B9-C201-4035-9709-A0E7F8257CF2}" type="slidenum">
              <a:rPr lang="en-US" altLang="en-US"/>
              <a:pPr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6BD64E1C-A3A6-47A7-A38F-4A66321C8E8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56B84679-6388-4C54-A4ED-E66F729248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2293" name="Date Placeholder 7">
            <a:extLst>
              <a:ext uri="{FF2B5EF4-FFF2-40B4-BE49-F238E27FC236}">
                <a16:creationId xmlns:a16="http://schemas.microsoft.com/office/drawing/2014/main" id="{E6FA7A4D-429F-472E-AF53-D97F8B529CF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9451" indent="-282452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9324" indent="-225326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6323" indent="-225326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3322" indent="-225326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0321" indent="-225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7320" indent="-225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4320" indent="-225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1318" indent="-225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CF9C5278-417B-4831-BA11-9DAA5EF67CB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9451" indent="-282452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9324" indent="-225326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6323" indent="-225326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3322" indent="-225326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0321" indent="-225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7320" indent="-225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4320" indent="-225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1318" indent="-225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B6C986F-A895-404E-8A05-9060A2FC77DF}" type="slidenum">
              <a:rPr lang="en-US" altLang="en-US"/>
              <a:pPr>
                <a:spcBef>
                  <a:spcPct val="0"/>
                </a:spcBef>
              </a:pPr>
              <a:t>7</a:t>
            </a:fld>
            <a:endParaRPr lang="en-US" altLang="en-US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C74D86A6-08D6-46FC-8D8C-A8CD39F2CC9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07E0B3E6-7528-4EAC-ACA1-AAF65E3756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4341" name="Date Placeholder 7">
            <a:extLst>
              <a:ext uri="{FF2B5EF4-FFF2-40B4-BE49-F238E27FC236}">
                <a16:creationId xmlns:a16="http://schemas.microsoft.com/office/drawing/2014/main" id="{251F949E-7810-4980-A9F4-76F444BD626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9451" indent="-282452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9324" indent="-225326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6323" indent="-225326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3322" indent="-225326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0321" indent="-225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7320" indent="-225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4320" indent="-225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1318" indent="-225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8819B41F-CA8D-42F8-B484-B9D48D049A8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9451" indent="-282452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9324" indent="-225326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6323" indent="-225326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3322" indent="-225326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0321" indent="-225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7320" indent="-225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4320" indent="-225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1318" indent="-225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F49A547-E180-4996-9A26-CC8906894C73}" type="slidenum">
              <a:rPr lang="en-US" altLang="en-US"/>
              <a:pPr>
                <a:spcBef>
                  <a:spcPct val="0"/>
                </a:spcBef>
              </a:pPr>
              <a:t>8</a:t>
            </a:fld>
            <a:endParaRPr lang="en-US" altLang="en-US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7D6326CF-8948-4B06-AB2D-134AA8F7372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B84F219F-9D3E-4E11-9FD4-8A62AB7845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6389" name="Date Placeholder 7">
            <a:extLst>
              <a:ext uri="{FF2B5EF4-FFF2-40B4-BE49-F238E27FC236}">
                <a16:creationId xmlns:a16="http://schemas.microsoft.com/office/drawing/2014/main" id="{3BCA9393-DF94-4E23-B123-CFFD5E1E7FE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9451" indent="-282452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9324" indent="-225326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6323" indent="-225326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3322" indent="-225326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0321" indent="-225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7320" indent="-225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4320" indent="-225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1318" indent="-225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1465ED1A-51E8-473B-BFB9-CDF1FAFB2E5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9451" indent="-282452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9324" indent="-225326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6323" indent="-225326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3322" indent="-225326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0321" indent="-225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7320" indent="-225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4320" indent="-225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1318" indent="-225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1CA2189-C6A8-4C2C-B69B-23345BCACF35}" type="slidenum">
              <a:rPr lang="en-US" altLang="en-US"/>
              <a:pPr>
                <a:spcBef>
                  <a:spcPct val="0"/>
                </a:spcBef>
              </a:pPr>
              <a:t>11</a:t>
            </a:fld>
            <a:endParaRPr lang="en-US" altLang="en-US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A7D5C348-3B94-4FA1-B811-D7F68EB5033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B9213C70-BA08-4F65-8339-227ED5B070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9461" name="Date Placeholder 7">
            <a:extLst>
              <a:ext uri="{FF2B5EF4-FFF2-40B4-BE49-F238E27FC236}">
                <a16:creationId xmlns:a16="http://schemas.microsoft.com/office/drawing/2014/main" id="{CAA849AE-ED86-411B-82B6-915C48D383A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9451" indent="-282452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9324" indent="-225326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6323" indent="-225326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3322" indent="-225326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0321" indent="-225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7320" indent="-225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4320" indent="-225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1318" indent="-225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ECA212BC-A9C0-480D-A32E-A447FE1C4EF2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0EE27E4A-663D-4553-9EBE-E1AE06CEB3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defRPr/>
              </a:pPr>
              <a:endParaRPr lang="en-US" altLang="en-US" sz="2400">
                <a:latin typeface="Times New Roman" pitchFamily="18" charset="0"/>
              </a:endParaRPr>
            </a:p>
          </p:txBody>
        </p:sp>
        <p:grpSp>
          <p:nvGrpSpPr>
            <p:cNvPr id="6" name="Group 4">
              <a:extLst>
                <a:ext uri="{FF2B5EF4-FFF2-40B4-BE49-F238E27FC236}">
                  <a16:creationId xmlns:a16="http://schemas.microsoft.com/office/drawing/2014/main" id="{C1603FB3-B96C-4007-B8EC-552B03ABBFA5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>
                <a:extLst>
                  <a:ext uri="{FF2B5EF4-FFF2-40B4-BE49-F238E27FC236}">
                    <a16:creationId xmlns:a16="http://schemas.microsoft.com/office/drawing/2014/main" id="{B3E1E0C8-580C-4371-8D7A-D1B361643A0B}"/>
                  </a:ext>
                </a:extLst>
              </p:cNvPr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defRPr/>
                </a:pPr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6">
                <a:extLst>
                  <a:ext uri="{FF2B5EF4-FFF2-40B4-BE49-F238E27FC236}">
                    <a16:creationId xmlns:a16="http://schemas.microsoft.com/office/drawing/2014/main" id="{3045C13A-7633-4CEA-9CE0-EC27DDB0AB2B}"/>
                  </a:ext>
                </a:extLst>
              </p:cNvPr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defRPr/>
                </a:pPr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12" name="Line 7">
                <a:extLst>
                  <a:ext uri="{FF2B5EF4-FFF2-40B4-BE49-F238E27FC236}">
                    <a16:creationId xmlns:a16="http://schemas.microsoft.com/office/drawing/2014/main" id="{870B2694-07F5-48CD-A0FC-BDA8E8BF6E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" name="Group 8">
              <a:extLst>
                <a:ext uri="{FF2B5EF4-FFF2-40B4-BE49-F238E27FC236}">
                  <a16:creationId xmlns:a16="http://schemas.microsoft.com/office/drawing/2014/main" id="{06268A78-FDC4-4CF4-BA12-41F1FE9D9456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>
                <a:extLst>
                  <a:ext uri="{FF2B5EF4-FFF2-40B4-BE49-F238E27FC236}">
                    <a16:creationId xmlns:a16="http://schemas.microsoft.com/office/drawing/2014/main" id="{8BA685CD-8F50-43E5-A3FC-367E12AA56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defRPr/>
                </a:pPr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9" name="Line 10">
                <a:extLst>
                  <a:ext uri="{FF2B5EF4-FFF2-40B4-BE49-F238E27FC236}">
                    <a16:creationId xmlns:a16="http://schemas.microsoft.com/office/drawing/2014/main" id="{DA46A545-B6A8-4DB1-B797-F6AC310C4D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01739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1740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3">
            <a:extLst>
              <a:ext uri="{FF2B5EF4-FFF2-40B4-BE49-F238E27FC236}">
                <a16:creationId xmlns:a16="http://schemas.microsoft.com/office/drawing/2014/main" id="{199ED2F5-C355-4588-B99A-7E2CD6B56A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41972AF-7704-461B-B706-4AD05905E67B}" type="datetime1">
              <a:rPr lang="en-US" smtClean="0"/>
              <a:t>10/3/2025</a:t>
            </a:fld>
            <a:endParaRPr lang="en-US"/>
          </a:p>
        </p:txBody>
      </p:sp>
      <p:sp>
        <p:nvSpPr>
          <p:cNvPr id="14" name="Rectangle 14">
            <a:extLst>
              <a:ext uri="{FF2B5EF4-FFF2-40B4-BE49-F238E27FC236}">
                <a16:creationId xmlns:a16="http://schemas.microsoft.com/office/drawing/2014/main" id="{9F892C77-1BBB-4F92-871F-2E1DF579AF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August 2025 – Financial Report </a:t>
            </a:r>
          </a:p>
        </p:txBody>
      </p:sp>
      <p:sp>
        <p:nvSpPr>
          <p:cNvPr id="15" name="Rectangle 15">
            <a:extLst>
              <a:ext uri="{FF2B5EF4-FFF2-40B4-BE49-F238E27FC236}">
                <a16:creationId xmlns:a16="http://schemas.microsoft.com/office/drawing/2014/main" id="{A5440A1C-040E-4F7E-A930-FF226FEE33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984CEB-1B6C-4D5C-9CE5-7683E223DE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1150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C1C334EB-3638-4A61-B203-1990BFE298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00CBAB-A57C-482A-982A-5E429DAD05AB}" type="datetime1">
              <a:rPr lang="en-US" smtClean="0"/>
              <a:t>10/3/2025</a:t>
            </a:fld>
            <a:endParaRPr 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82E3893D-E059-4652-B724-E9A48DC5F3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2025 – Financial Report </a:t>
            </a:r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E0FD6F56-0BEC-4CF0-B452-0D7FE11FB7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8C8CDB-D604-454C-A404-3BC29F05471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2059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DF9975E1-FEA0-4C19-A624-B02F4DCCDE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7BDC7D-C3FF-4819-897B-F9F0739C4E5F}" type="datetime1">
              <a:rPr lang="en-US" smtClean="0"/>
              <a:t>10/3/2025</a:t>
            </a:fld>
            <a:endParaRPr 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C82AA752-D73F-4CAA-BCA4-226DA0F03C0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2025 – Financial Report </a:t>
            </a:r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75A88567-7A36-4814-B8BE-677E9424AF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581A44-C2AA-435B-986C-7CE35A23CA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46194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14400" y="1600200"/>
            <a:ext cx="7772400" cy="4530725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9F0A85AF-5AF6-47AA-BB92-6150251318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1F09DF-51B5-44D5-ACA4-8C6F635E13DE}" type="datetime1">
              <a:rPr lang="en-US" smtClean="0"/>
              <a:t>10/3/2025</a:t>
            </a:fld>
            <a:endParaRPr 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F9A121CF-82AA-4C44-B020-D1DCFF28C4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2025 – Financial Report </a:t>
            </a:r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CE52C225-E5E9-4CCA-9A91-A7FD39799A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5909D5-7767-4347-AE5D-6A20564A53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8686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D5B9D4F8-9D3A-48B4-A1A7-592BF244BD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7298F2-C6FC-45C9-B303-10EAE125EE34}" type="datetime1">
              <a:rPr lang="en-US" smtClean="0"/>
              <a:t>10/3/2025</a:t>
            </a:fld>
            <a:endParaRPr 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DE7DBCBD-543C-4B39-B69D-15B922DA6B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2025 – Financial Report </a:t>
            </a:r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A3F9AC88-2585-40E6-899E-62ABF611FE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7B5B8C-4916-4248-80A4-41C97F3C268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7354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65356E80-C30F-4D68-84A8-1E718D567A9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CF9F95-731D-4982-8C52-B2CEBC39AA1A}" type="datetime1">
              <a:rPr lang="en-US" smtClean="0"/>
              <a:t>10/3/2025</a:t>
            </a:fld>
            <a:endParaRPr 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7714B9A7-1E1F-4F34-AE82-AA510F8B13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2025 – Financial Report </a:t>
            </a:r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862E6F77-2A2F-4AAF-8D04-58B2C97446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D365F5-AD20-42C0-AD89-2276F49CC2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4399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DAAC4004-B966-4391-AC63-2D9D806650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A60CC-D306-4B66-A6F7-88C3DE70DC8B}" type="datetime1">
              <a:rPr lang="en-US" smtClean="0"/>
              <a:t>10/3/2025</a:t>
            </a:fld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8E7E1FF8-219B-4558-A499-20CC1C9935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2025 – Financial Report 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4756607B-17F2-447A-9896-780F959863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F3091C-4620-4D6F-9D72-8B9C22D31BB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5137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F76D69E1-1910-4151-A98D-A10706416E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05AF4F-2A21-448B-9352-9E1D5ED26835}" type="datetime1">
              <a:rPr lang="en-US" smtClean="0"/>
              <a:t>10/3/2025</a:t>
            </a:fld>
            <a:endParaRPr lang="en-US"/>
          </a:p>
        </p:txBody>
      </p:sp>
      <p:sp>
        <p:nvSpPr>
          <p:cNvPr id="8" name="Rectangle 10">
            <a:extLst>
              <a:ext uri="{FF2B5EF4-FFF2-40B4-BE49-F238E27FC236}">
                <a16:creationId xmlns:a16="http://schemas.microsoft.com/office/drawing/2014/main" id="{8D20CDFB-1BD9-4264-881D-1EB8619E6F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2025 – Financial Report 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70281057-B79B-43E3-8538-FC6053AA1B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02BF51-0F35-4024-A9FF-D61C1D73BF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877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89422D81-A849-4829-B6B2-6557C3294C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426548-C012-4FD2-89CE-7C495FBE1C65}" type="datetime1">
              <a:rPr lang="en-US" smtClean="0"/>
              <a:t>10/3/2025</a:t>
            </a:fld>
            <a:endParaRPr lang="en-US"/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2EF55540-7BF4-4E70-83C1-68C3B5168D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2025 – Financial Report 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B367BE68-BD58-449B-8D8F-DD42768BD9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27C0E6-A08A-42EF-AFF0-EAFD285E57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5832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>
            <a:extLst>
              <a:ext uri="{FF2B5EF4-FFF2-40B4-BE49-F238E27FC236}">
                <a16:creationId xmlns:a16="http://schemas.microsoft.com/office/drawing/2014/main" id="{65792159-1456-4E4F-BCDA-BBC41DB11D9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B56CAE-9D91-4373-A200-00070EC50BC6}" type="datetime1">
              <a:rPr lang="en-US" smtClean="0"/>
              <a:t>10/3/2025</a:t>
            </a:fld>
            <a:endParaRPr lang="en-US"/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id="{60A7452D-D972-4B77-85C8-F003BAB95E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2025 – Financial Report 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DA5F5650-831F-4D77-A3CE-23A5FBFAC7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78E3A8-DB0E-4D8F-B31D-D89CC2E1D1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4521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108D6DF5-D318-495E-8FA3-AF6412BFF0D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1B8035-9208-4DC2-874B-1A875AD3C2FE}" type="datetime1">
              <a:rPr lang="en-US" smtClean="0"/>
              <a:t>10/3/2025</a:t>
            </a:fld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A98E5F2C-C9E9-4A18-AAC0-C8D75A29AAC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2025 – Financial Report 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7F11A6D7-C4AE-46CB-9EBE-FEC4BD9D0F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C00B65-20E6-4BDC-B779-82DBC39FF10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4917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C58587DC-25E1-4CAD-9152-272D09B844E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024BF2-485D-4137-A965-9124C2AA7A6B}" type="datetime1">
              <a:rPr lang="en-US" smtClean="0"/>
              <a:t>10/3/2025</a:t>
            </a:fld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D8BE7B3B-41B0-4253-B6AF-C87458D141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2025 – Financial Report 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EE408F1B-B449-47FC-AF13-DCB250D5992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F8B594-9DD3-4C79-A001-21A0740DA3C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718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2EE8FAE1-C1BC-4C1B-A66B-77B7FAA33772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1034" name="Rectangle 3">
              <a:extLst>
                <a:ext uri="{FF2B5EF4-FFF2-40B4-BE49-F238E27FC236}">
                  <a16:creationId xmlns:a16="http://schemas.microsoft.com/office/drawing/2014/main" id="{4F4962F4-BDC2-4B77-84EA-F6A8ACD7B3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defRPr/>
              </a:pPr>
              <a:endParaRPr lang="en-US" altLang="en-US" sz="2400">
                <a:latin typeface="Times New Roman" pitchFamily="18" charset="0"/>
              </a:endParaRPr>
            </a:p>
          </p:txBody>
        </p:sp>
        <p:grpSp>
          <p:nvGrpSpPr>
            <p:cNvPr id="1035" name="Group 4">
              <a:extLst>
                <a:ext uri="{FF2B5EF4-FFF2-40B4-BE49-F238E27FC236}">
                  <a16:creationId xmlns:a16="http://schemas.microsoft.com/office/drawing/2014/main" id="{D3AA7F58-21C1-4560-88D0-B5229861194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1036" name="Rectangle 5">
                <a:extLst>
                  <a:ext uri="{FF2B5EF4-FFF2-40B4-BE49-F238E27FC236}">
                    <a16:creationId xmlns:a16="http://schemas.microsoft.com/office/drawing/2014/main" id="{D628C476-D643-4AEC-A8AF-E0B8584152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defRPr/>
                </a:pPr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1037" name="Line 6">
                <a:extLst>
                  <a:ext uri="{FF2B5EF4-FFF2-40B4-BE49-F238E27FC236}">
                    <a16:creationId xmlns:a16="http://schemas.microsoft.com/office/drawing/2014/main" id="{1557BE65-F8AC-49BF-B273-704241F3CD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027" name="Rectangle 7">
            <a:extLst>
              <a:ext uri="{FF2B5EF4-FFF2-40B4-BE49-F238E27FC236}">
                <a16:creationId xmlns:a16="http://schemas.microsoft.com/office/drawing/2014/main" id="{3A0C15B0-E1F9-48D7-80F3-776697CDC2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8">
            <a:extLst>
              <a:ext uri="{FF2B5EF4-FFF2-40B4-BE49-F238E27FC236}">
                <a16:creationId xmlns:a16="http://schemas.microsoft.com/office/drawing/2014/main" id="{30E6AFA9-9B04-4378-8DED-9971414E53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0713" name="Rectangle 9">
            <a:extLst>
              <a:ext uri="{FF2B5EF4-FFF2-40B4-BE49-F238E27FC236}">
                <a16:creationId xmlns:a16="http://schemas.microsoft.com/office/drawing/2014/main" id="{397347D1-EB93-4B83-B4C0-4F6B5778B78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smtClean="0">
                <a:latin typeface="Arial" charset="0"/>
              </a:defRPr>
            </a:lvl1pPr>
          </a:lstStyle>
          <a:p>
            <a:pPr>
              <a:defRPr/>
            </a:pPr>
            <a:fld id="{5255D668-7726-45C6-9124-CB4BC9BFB541}" type="datetime1">
              <a:rPr lang="en-US" smtClean="0"/>
              <a:t>10/3/2025</a:t>
            </a:fld>
            <a:endParaRPr lang="en-US"/>
          </a:p>
        </p:txBody>
      </p:sp>
      <p:sp>
        <p:nvSpPr>
          <p:cNvPr id="200714" name="Rectangle 10">
            <a:extLst>
              <a:ext uri="{FF2B5EF4-FFF2-40B4-BE49-F238E27FC236}">
                <a16:creationId xmlns:a16="http://schemas.microsoft.com/office/drawing/2014/main" id="{5CA4AAAC-9CBA-43D6-A01F-E25DDE1E61D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smtClean="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August 2025 – Financial Report </a:t>
            </a:r>
          </a:p>
        </p:txBody>
      </p:sp>
      <p:sp>
        <p:nvSpPr>
          <p:cNvPr id="200715" name="Rectangle 11">
            <a:extLst>
              <a:ext uri="{FF2B5EF4-FFF2-40B4-BE49-F238E27FC236}">
                <a16:creationId xmlns:a16="http://schemas.microsoft.com/office/drawing/2014/main" id="{D20FDDDE-A7B6-4674-A0B0-ECAA7BECB86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F57A8BB2-1A4B-4088-A11B-95E3F84A5889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2" name="Line 12">
            <a:extLst>
              <a:ext uri="{FF2B5EF4-FFF2-40B4-BE49-F238E27FC236}">
                <a16:creationId xmlns:a16="http://schemas.microsoft.com/office/drawing/2014/main" id="{52ADDFDE-1A5E-4C84-B0A2-DD06EC63FDED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3" name="Picture 13">
            <a:extLst>
              <a:ext uri="{FF2B5EF4-FFF2-40B4-BE49-F238E27FC236}">
                <a16:creationId xmlns:a16="http://schemas.microsoft.com/office/drawing/2014/main" id="{1C1EA07C-CFD1-4C09-9151-7900965C770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5188" y="0"/>
            <a:ext cx="658812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295" r:id="rId1"/>
    <p:sldLayoutId id="2147485284" r:id="rId2"/>
    <p:sldLayoutId id="2147485285" r:id="rId3"/>
    <p:sldLayoutId id="2147485286" r:id="rId4"/>
    <p:sldLayoutId id="2147485287" r:id="rId5"/>
    <p:sldLayoutId id="2147485288" r:id="rId6"/>
    <p:sldLayoutId id="2147485289" r:id="rId7"/>
    <p:sldLayoutId id="2147485290" r:id="rId8"/>
    <p:sldLayoutId id="2147485291" r:id="rId9"/>
    <p:sldLayoutId id="2147485292" r:id="rId10"/>
    <p:sldLayoutId id="2147485293" r:id="rId11"/>
    <p:sldLayoutId id="2147485294" r:id="rId1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tm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F2F85CA0-47AB-40FF-841D-60CBB131352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Little River Band of Ottawa Indians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B620616C-757A-435C-A2FD-20F0491868A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en-US" dirty="0"/>
          </a:p>
          <a:p>
            <a:r>
              <a:rPr lang="en-US" altLang="en-US" dirty="0"/>
              <a:t>Financial Report</a:t>
            </a:r>
          </a:p>
          <a:p>
            <a:r>
              <a:rPr lang="en-US" altLang="en-US" dirty="0"/>
              <a:t>August 2025</a:t>
            </a:r>
            <a:endParaRPr lang="en-US" altLang="en-US" dirty="0">
              <a:cs typeface="Arial"/>
            </a:endParaRPr>
          </a:p>
          <a:p>
            <a:endParaRPr lang="en-US" altLang="en-US" dirty="0"/>
          </a:p>
        </p:txBody>
      </p:sp>
      <p:pic>
        <p:nvPicPr>
          <p:cNvPr id="5124" name="Picture 4">
            <a:extLst>
              <a:ext uri="{FF2B5EF4-FFF2-40B4-BE49-F238E27FC236}">
                <a16:creationId xmlns:a16="http://schemas.microsoft.com/office/drawing/2014/main" id="{CAEDDD01-A44B-4B27-8BA2-8FEA442CDE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4338" y="0"/>
            <a:ext cx="1109662" cy="154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B5DDAE5-D9AF-72EF-0F34-3F8D2A822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2025 – Financial Report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CA2E14E-055B-C347-C0C6-EEE3DAC3A3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40688"/>
            <a:ext cx="9144000" cy="6376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1244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>
            <a:extLst>
              <a:ext uri="{FF2B5EF4-FFF2-40B4-BE49-F238E27FC236}">
                <a16:creationId xmlns:a16="http://schemas.microsoft.com/office/drawing/2014/main" id="{6EA3A3BA-8437-4106-8578-3308A284DE2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Any Questions?</a:t>
            </a:r>
          </a:p>
        </p:txBody>
      </p:sp>
      <p:sp>
        <p:nvSpPr>
          <p:cNvPr id="18435" name="Rectangle 5">
            <a:extLst>
              <a:ext uri="{FF2B5EF4-FFF2-40B4-BE49-F238E27FC236}">
                <a16:creationId xmlns:a16="http://schemas.microsoft.com/office/drawing/2014/main" id="{D3BE2F62-1652-437A-B836-06D38EAE33E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4038600"/>
            <a:ext cx="6934200" cy="1524000"/>
          </a:xfrm>
        </p:spPr>
        <p:txBody>
          <a:bodyPr/>
          <a:lstStyle/>
          <a:p>
            <a:pPr eaLnBrk="1" hangingPunct="1"/>
            <a:r>
              <a:rPr lang="en-US" altLang="en-US" sz="6000"/>
              <a:t>THANK YOU!</a:t>
            </a:r>
            <a:endParaRPr lang="en-US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7C157FB9-303D-4049-AA47-3170C0FD4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Financial Highlights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1BBA73-2C67-453C-96FF-727D86E565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 sz="2000" dirty="0"/>
          </a:p>
          <a:p>
            <a:pPr>
              <a:defRPr/>
            </a:pPr>
            <a:r>
              <a:rPr lang="en-US" sz="2000" dirty="0"/>
              <a:t>During the month of August 2025, the Tribe received a distribution of $3,588,800 from LRCR for July 2025 activity, which is $739,326 more than the $2,849,474 budgeted. </a:t>
            </a:r>
          </a:p>
          <a:p>
            <a:pPr>
              <a:buClr>
                <a:srgbClr val="B2B2B2"/>
              </a:buClr>
              <a:defRPr/>
            </a:pPr>
            <a:endParaRPr lang="en-US" sz="2000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 sz="2000" dirty="0"/>
              <a:t>In the month of August 2024, the Tribe received $3,664,203 in distribution for activity of July 2024.</a:t>
            </a:r>
            <a:endParaRPr lang="en-US" sz="2000" dirty="0">
              <a:cs typeface="Arial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sz="2000" dirty="0"/>
          </a:p>
        </p:txBody>
      </p:sp>
      <p:sp>
        <p:nvSpPr>
          <p:cNvPr id="7172" name="Footer Placeholder 1">
            <a:extLst>
              <a:ext uri="{FF2B5EF4-FFF2-40B4-BE49-F238E27FC236}">
                <a16:creationId xmlns:a16="http://schemas.microsoft.com/office/drawing/2014/main" id="{F94E193C-0F06-4312-BD36-FED8BCDFB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/>
              <a:t>August 2025 – Financial Report </a:t>
            </a:r>
            <a:endParaRPr lang="en-US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23FFA1FC-BCED-4960-B5AF-29C81A47E0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Financial Highlights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AD701D65-94EB-40AF-8EA8-129F60103E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 altLang="en-US" sz="2000" dirty="0"/>
          </a:p>
          <a:p>
            <a:pPr>
              <a:defRPr/>
            </a:pPr>
            <a:r>
              <a:rPr lang="en-US" altLang="en-US" sz="2000" dirty="0"/>
              <a:t>As of August 2025, total cash was $90,160,890 compared to a total cash balance as of December 2024 of $78,616,287 for an increase of $12,544,613</a:t>
            </a:r>
            <a:r>
              <a:rPr lang="en-US" altLang="en-US" sz="2000" dirty="0">
                <a:solidFill>
                  <a:srgbClr val="FF0000"/>
                </a:solidFill>
              </a:rPr>
              <a:t> </a:t>
            </a:r>
            <a:r>
              <a:rPr lang="en-US" altLang="en-US" sz="2000" dirty="0"/>
              <a:t>in cash position.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altLang="en-US" sz="2000" dirty="0"/>
          </a:p>
          <a:p>
            <a:pPr>
              <a:defRPr/>
            </a:pPr>
            <a:endParaRPr lang="en-US" altLang="en-US" sz="2000" dirty="0"/>
          </a:p>
          <a:p>
            <a:pPr>
              <a:defRPr/>
            </a:pPr>
            <a:r>
              <a:rPr lang="en-US" altLang="en-US" sz="2000" dirty="0"/>
              <a:t>Of the available cash balance, $57,108,453</a:t>
            </a:r>
            <a:r>
              <a:rPr lang="en-US" altLang="en-US" sz="2000" dirty="0">
                <a:solidFill>
                  <a:srgbClr val="FF0000"/>
                </a:solidFill>
              </a:rPr>
              <a:t> </a:t>
            </a:r>
            <a:r>
              <a:rPr lang="en-US" altLang="en-US" sz="2000" dirty="0"/>
              <a:t>is restricted for defined purposes through various limitations imposed by Tribal Council or conditions of Federal grants.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altLang="en-US" sz="2000" dirty="0"/>
          </a:p>
        </p:txBody>
      </p:sp>
      <p:sp>
        <p:nvSpPr>
          <p:cNvPr id="8196" name="Footer Placeholder 1">
            <a:extLst>
              <a:ext uri="{FF2B5EF4-FFF2-40B4-BE49-F238E27FC236}">
                <a16:creationId xmlns:a16="http://schemas.microsoft.com/office/drawing/2014/main" id="{720D6DD4-6661-4CFA-8F12-CCBD22B78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/>
              <a:t>August 2025 – Financial Report </a:t>
            </a:r>
            <a:endParaRPr lang="en-US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3B692803-6A66-41F6-BC1E-FAAA6BFB27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277813"/>
            <a:ext cx="7772400" cy="1017587"/>
          </a:xfrm>
        </p:spPr>
        <p:txBody>
          <a:bodyPr/>
          <a:lstStyle/>
          <a:p>
            <a:pPr eaLnBrk="1" hangingPunct="1"/>
            <a:r>
              <a:rPr lang="en-US" altLang="en-US" dirty="0"/>
              <a:t>Cash Position 2025 &amp; 2024</a:t>
            </a:r>
          </a:p>
        </p:txBody>
      </p:sp>
      <p:sp>
        <p:nvSpPr>
          <p:cNvPr id="9220" name="Footer Placeholder 1">
            <a:extLst>
              <a:ext uri="{FF2B5EF4-FFF2-40B4-BE49-F238E27FC236}">
                <a16:creationId xmlns:a16="http://schemas.microsoft.com/office/drawing/2014/main" id="{E78203DA-3F87-4B61-9C21-3E9817719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52800" y="6324600"/>
            <a:ext cx="2971800" cy="381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/>
              <a:t>August 2025 – Financial Report </a:t>
            </a:r>
            <a:endParaRPr lang="en-US" alt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23FF896-B029-B47B-48BE-68F5BB5209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8013943"/>
              </p:ext>
            </p:extLst>
          </p:nvPr>
        </p:nvGraphicFramePr>
        <p:xfrm>
          <a:off x="914400" y="1752600"/>
          <a:ext cx="7531100" cy="4495802"/>
        </p:xfrm>
        <a:graphic>
          <a:graphicData uri="http://schemas.openxmlformats.org/drawingml/2006/table">
            <a:tbl>
              <a:tblPr/>
              <a:tblGrid>
                <a:gridCol w="3004568">
                  <a:extLst>
                    <a:ext uri="{9D8B030D-6E8A-4147-A177-3AD203B41FA5}">
                      <a16:colId xmlns:a16="http://schemas.microsoft.com/office/drawing/2014/main" val="3617002956"/>
                    </a:ext>
                  </a:extLst>
                </a:gridCol>
                <a:gridCol w="1561326">
                  <a:extLst>
                    <a:ext uri="{9D8B030D-6E8A-4147-A177-3AD203B41FA5}">
                      <a16:colId xmlns:a16="http://schemas.microsoft.com/office/drawing/2014/main" val="1410199637"/>
                    </a:ext>
                  </a:extLst>
                </a:gridCol>
                <a:gridCol w="1482603">
                  <a:extLst>
                    <a:ext uri="{9D8B030D-6E8A-4147-A177-3AD203B41FA5}">
                      <a16:colId xmlns:a16="http://schemas.microsoft.com/office/drawing/2014/main" val="3195547688"/>
                    </a:ext>
                  </a:extLst>
                </a:gridCol>
                <a:gridCol w="1482603">
                  <a:extLst>
                    <a:ext uri="{9D8B030D-6E8A-4147-A177-3AD203B41FA5}">
                      <a16:colId xmlns:a16="http://schemas.microsoft.com/office/drawing/2014/main" val="3021900347"/>
                    </a:ext>
                  </a:extLst>
                </a:gridCol>
              </a:tblGrid>
              <a:tr h="810595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2810074"/>
                  </a:ext>
                </a:extLst>
              </a:tr>
              <a:tr h="262693">
                <a:tc>
                  <a:txBody>
                    <a:bodyPr/>
                    <a:lstStyle/>
                    <a:p>
                      <a:pPr algn="ctr" fontAlgn="b"/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sng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sng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5254864"/>
                  </a:ext>
                </a:extLst>
              </a:tr>
              <a:tr h="262693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0453057"/>
                  </a:ext>
                </a:extLst>
              </a:tr>
              <a:tr h="262693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7857908"/>
                  </a:ext>
                </a:extLst>
              </a:tr>
              <a:tr h="262693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235402"/>
                  </a:ext>
                </a:extLst>
              </a:tr>
              <a:tr h="262693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7059356"/>
                  </a:ext>
                </a:extLst>
              </a:tr>
              <a:tr h="262693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9470054"/>
                  </a:ext>
                </a:extLst>
              </a:tr>
              <a:tr h="262693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4636662"/>
                  </a:ext>
                </a:extLst>
              </a:tr>
              <a:tr h="262693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5872516"/>
                  </a:ext>
                </a:extLst>
              </a:tr>
              <a:tr h="262693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2253666"/>
                  </a:ext>
                </a:extLst>
              </a:tr>
              <a:tr h="262693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8829910"/>
                  </a:ext>
                </a:extLst>
              </a:tr>
              <a:tr h="262693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6007352"/>
                  </a:ext>
                </a:extLst>
              </a:tr>
              <a:tr h="262693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3139669"/>
                  </a:ext>
                </a:extLst>
              </a:tr>
              <a:tr h="262693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0431873"/>
                  </a:ext>
                </a:extLst>
              </a:tr>
              <a:tr h="270198"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094825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DC32655F-B1B1-E62E-3C77-B9DBE088E2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7725" y="1743074"/>
            <a:ext cx="7448550" cy="404812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0ED4DB2B-603A-479A-95ED-E318F74B93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 Major Sources Of Revenue                      </a:t>
            </a:r>
            <a:endParaRPr lang="en-US" altLang="en-US" sz="1800" dirty="0"/>
          </a:p>
        </p:txBody>
      </p:sp>
      <p:graphicFrame>
        <p:nvGraphicFramePr>
          <p:cNvPr id="3" name="Table Placeholder 2">
            <a:extLst>
              <a:ext uri="{FF2B5EF4-FFF2-40B4-BE49-F238E27FC236}">
                <a16:creationId xmlns:a16="http://schemas.microsoft.com/office/drawing/2014/main" id="{C4F90442-BCFA-4F6C-BD3F-B9839E8ABE9E}"/>
              </a:ext>
            </a:extLst>
          </p:cNvPr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550849860"/>
              </p:ext>
            </p:extLst>
          </p:nvPr>
        </p:nvGraphicFramePr>
        <p:xfrm>
          <a:off x="685800" y="1676399"/>
          <a:ext cx="8077199" cy="49037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056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70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70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666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508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61844">
                <a:tc gridSpan="5">
                  <a:txBody>
                    <a:bodyPr/>
                    <a:lstStyle/>
                    <a:p>
                      <a:pPr algn="ctr" fontAlgn="b"/>
                      <a:endParaRPr lang="en-US" sz="1800" b="1" i="0" u="none" strike="noStrike" baseline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07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4273"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07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07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07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07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07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0415"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07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sng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07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sng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07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sng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07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sng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07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0415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0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0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0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0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07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6245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0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0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0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0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07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0415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0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0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0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0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07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0415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0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0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0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0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07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18517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0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0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0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0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07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0415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0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0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0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0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07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0415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0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sng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0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sng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0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sng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0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sng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07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0415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07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0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0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0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07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1338" name="Footer Placeholder 1">
            <a:extLst>
              <a:ext uri="{FF2B5EF4-FFF2-40B4-BE49-F238E27FC236}">
                <a16:creationId xmlns:a16="http://schemas.microsoft.com/office/drawing/2014/main" id="{EF7853EF-D0F0-43B9-B2D3-1E2724E9B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/>
              <a:t>August 2025 – Financial Report </a:t>
            </a:r>
            <a:endParaRPr lang="en-US" alt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E1D8034-50F6-5AAD-FE72-D4EB3313AC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800" y="1752600"/>
            <a:ext cx="7391400" cy="403859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F87823-24CE-3DBB-17C5-696B1C4C2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Online Gaming Tax Comparison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C556FB-B679-7FCC-46E6-29DE751CD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2025 – Financial Report </a:t>
            </a:r>
            <a:endParaRPr lang="en-US" dirty="0"/>
          </a:p>
        </p:txBody>
      </p:sp>
      <p:pic>
        <p:nvPicPr>
          <p:cNvPr id="5" name="Table Placeholder 4">
            <a:extLst>
              <a:ext uri="{FF2B5EF4-FFF2-40B4-BE49-F238E27FC236}">
                <a16:creationId xmlns:a16="http://schemas.microsoft.com/office/drawing/2014/main" id="{5DB1DB79-B413-2060-DE4E-8B418D7BD498}"/>
              </a:ext>
            </a:extLst>
          </p:cNvPr>
          <p:cNvPicPr>
            <a:picLocks noGrp="1" noChangeAspect="1"/>
          </p:cNvPicPr>
          <p:nvPr>
            <p:ph type="tbl" idx="1"/>
          </p:nvPr>
        </p:nvPicPr>
        <p:blipFill>
          <a:blip r:embed="rId2"/>
          <a:stretch>
            <a:fillRect/>
          </a:stretch>
        </p:blipFill>
        <p:spPr>
          <a:xfrm>
            <a:off x="914400" y="1676400"/>
            <a:ext cx="7772400" cy="4419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2035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7A160684-F488-4AFD-8A38-031DC933BC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85825" y="274638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Major Expenditures</a:t>
            </a:r>
            <a:endParaRPr lang="en-US" altLang="en-US" sz="1800" dirty="0"/>
          </a:p>
        </p:txBody>
      </p:sp>
      <p:sp>
        <p:nvSpPr>
          <p:cNvPr id="13386" name="Footer Placeholder 1">
            <a:extLst>
              <a:ext uri="{FF2B5EF4-FFF2-40B4-BE49-F238E27FC236}">
                <a16:creationId xmlns:a16="http://schemas.microsoft.com/office/drawing/2014/main" id="{1D05B04F-8D14-4B49-A45A-CFFCEC3B9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/>
              <a:t>August 2025 – Financial Report </a:t>
            </a:r>
            <a:endParaRPr lang="en-US" alt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0A02D76-5A1F-D071-E542-C5BEC71357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1981200"/>
            <a:ext cx="7543800" cy="3886199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7768F0CF-48DA-420A-B9C7-A2CD3AF0D5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3800"/>
              <a:t>Tribal Citizen Benefits</a:t>
            </a:r>
          </a:p>
        </p:txBody>
      </p:sp>
      <p:sp>
        <p:nvSpPr>
          <p:cNvPr id="15388" name="Footer Placeholder 1">
            <a:extLst>
              <a:ext uri="{FF2B5EF4-FFF2-40B4-BE49-F238E27FC236}">
                <a16:creationId xmlns:a16="http://schemas.microsoft.com/office/drawing/2014/main" id="{BCBA2566-95A9-4DE7-9805-602C3B286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52800" y="6400800"/>
            <a:ext cx="2971800" cy="30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/>
              <a:t>August 2025 – Financial Report </a:t>
            </a:r>
            <a:endParaRPr lang="en-US" altLang="en-US" dirty="0"/>
          </a:p>
        </p:txBody>
      </p:sp>
      <p:pic>
        <p:nvPicPr>
          <p:cNvPr id="3" name="Table Placeholder 2">
            <a:extLst>
              <a:ext uri="{FF2B5EF4-FFF2-40B4-BE49-F238E27FC236}">
                <a16:creationId xmlns:a16="http://schemas.microsoft.com/office/drawing/2014/main" id="{4E1F1DF3-A6CC-3013-C9CC-D239AFBD0995}"/>
              </a:ext>
            </a:extLst>
          </p:cNvPr>
          <p:cNvPicPr>
            <a:picLocks noGrp="1" noChangeAspect="1"/>
          </p:cNvPicPr>
          <p:nvPr>
            <p:ph type="tbl" idx="1"/>
          </p:nvPr>
        </p:nvPicPr>
        <p:blipFill>
          <a:blip r:embed="rId3"/>
          <a:stretch>
            <a:fillRect/>
          </a:stretch>
        </p:blipFill>
        <p:spPr>
          <a:xfrm>
            <a:off x="1066800" y="2133600"/>
            <a:ext cx="7239000" cy="3821113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CEDD3CD1-C340-4AE7-A43A-B7B60FF2B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96044"/>
            <a:ext cx="6248400" cy="569912"/>
          </a:xfrm>
        </p:spPr>
        <p:txBody>
          <a:bodyPr/>
          <a:lstStyle/>
          <a:p>
            <a:r>
              <a:rPr lang="en-US" altLang="en-US" sz="3000" dirty="0"/>
              <a:t>Grant Draws – August 2025</a:t>
            </a:r>
          </a:p>
        </p:txBody>
      </p:sp>
      <p:pic>
        <p:nvPicPr>
          <p:cNvPr id="17411" name="Picture 7">
            <a:extLst>
              <a:ext uri="{FF2B5EF4-FFF2-40B4-BE49-F238E27FC236}">
                <a16:creationId xmlns:a16="http://schemas.microsoft.com/office/drawing/2014/main" id="{E1087B60-C3E3-44E3-92AA-615CA70569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0"/>
            <a:ext cx="6858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Footer Placeholder 1">
            <a:extLst>
              <a:ext uri="{FF2B5EF4-FFF2-40B4-BE49-F238E27FC236}">
                <a16:creationId xmlns:a16="http://schemas.microsoft.com/office/drawing/2014/main" id="{0A1940BD-65C0-42CF-9E94-A9D5EF0D0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/>
              <a:t>August 2025 – Financial Report </a:t>
            </a:r>
            <a:endParaRPr lang="en-US" alt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6ED7D5E-03AF-7A39-81CA-B632826C5F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7237" y="3424237"/>
            <a:ext cx="9526" cy="9526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C91696C-30A0-95DD-FD1D-468E60EA85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73024"/>
            <a:ext cx="9144000" cy="571195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Layers">
  <a:themeElements>
    <a:clrScheme name="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Layer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9d4ac20-40e4-45ed-9959-3624b23b1c38">
      <Terms xmlns="http://schemas.microsoft.com/office/infopath/2007/PartnerControls"/>
    </lcf76f155ced4ddcb4097134ff3c332f>
    <TaxCatchAll xmlns="10d72a36-e13d-49f2-a18b-98af9f1304ef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35D5AB3B89D2B46A41C4D9A138CD4B8" ma:contentTypeVersion="15" ma:contentTypeDescription="Create a new document." ma:contentTypeScope="" ma:versionID="e748e03a6e9c88e153b06637d1c5d96d">
  <xsd:schema xmlns:xsd="http://www.w3.org/2001/XMLSchema" xmlns:xs="http://www.w3.org/2001/XMLSchema" xmlns:p="http://schemas.microsoft.com/office/2006/metadata/properties" xmlns:ns2="49d4ac20-40e4-45ed-9959-3624b23b1c38" xmlns:ns3="10d72a36-e13d-49f2-a18b-98af9f1304ef" targetNamespace="http://schemas.microsoft.com/office/2006/metadata/properties" ma:root="true" ma:fieldsID="cb2fc0cb2e97b4542f3a4cfacb391af5" ns2:_="" ns3:_="">
    <xsd:import namespace="49d4ac20-40e4-45ed-9959-3624b23b1c38"/>
    <xsd:import namespace="10d72a36-e13d-49f2-a18b-98af9f1304e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d4ac20-40e4-45ed-9959-3624b23b1c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738a5194-a77c-40de-b31b-709a3c4b865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d72a36-e13d-49f2-a18b-98af9f1304ef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a8d9b1f5-84f7-47f7-b52d-e1aa7e033129}" ma:internalName="TaxCatchAll" ma:showField="CatchAllData" ma:web="10d72a36-e13d-49f2-a18b-98af9f1304e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29CFB6F-92C3-4B4E-8B19-355526F6CECF}">
  <ds:schemaRefs>
    <ds:schemaRef ds:uri="37f722d7-4a73-4dfc-9a32-16dcd8868803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purl.org/dc/terms/"/>
    <ds:schemaRef ds:uri="http://schemas.microsoft.com/office/infopath/2007/PartnerControls"/>
    <ds:schemaRef ds:uri="http://www.w3.org/XML/1998/namespace"/>
    <ds:schemaRef ds:uri="http://purl.org/dc/elements/1.1/"/>
    <ds:schemaRef ds:uri="http://schemas.openxmlformats.org/package/2006/metadata/core-properties"/>
    <ds:schemaRef ds:uri="e9f063f6-52fa-4258-a13d-c0d8f2a6066a"/>
  </ds:schemaRefs>
</ds:datastoreItem>
</file>

<file path=customXml/itemProps2.xml><?xml version="1.0" encoding="utf-8"?>
<ds:datastoreItem xmlns:ds="http://schemas.openxmlformats.org/officeDocument/2006/customXml" ds:itemID="{1BB1CCBD-BD75-4C36-A080-4BCC02E9BC9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0C7FBC9-3BBC-43F8-BD7B-0D49860FA15C}"/>
</file>

<file path=docProps/app.xml><?xml version="1.0" encoding="utf-8"?>
<Properties xmlns="http://schemas.openxmlformats.org/officeDocument/2006/extended-properties" xmlns:vt="http://schemas.openxmlformats.org/officeDocument/2006/docPropsVTypes">
  <Template>Globe</Template>
  <TotalTime>43200</TotalTime>
  <Words>207</Words>
  <Application>Microsoft Office PowerPoint</Application>
  <PresentationFormat>On-screen Show (4:3)</PresentationFormat>
  <Paragraphs>38</Paragraphs>
  <Slides>11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Times New Roman</vt:lpstr>
      <vt:lpstr>Wingdings</vt:lpstr>
      <vt:lpstr>Layers</vt:lpstr>
      <vt:lpstr>Little River Band of Ottawa Indians</vt:lpstr>
      <vt:lpstr>Financial Highlights</vt:lpstr>
      <vt:lpstr>Financial Highlights</vt:lpstr>
      <vt:lpstr>Cash Position 2025 &amp; 2024</vt:lpstr>
      <vt:lpstr> Major Sources Of Revenue                      </vt:lpstr>
      <vt:lpstr>Online Gaming Tax Comparison</vt:lpstr>
      <vt:lpstr>Major Expenditures</vt:lpstr>
      <vt:lpstr>Tribal Citizen Benefits</vt:lpstr>
      <vt:lpstr>Grant Draws – August 2025</vt:lpstr>
      <vt:lpstr>PowerPoint Presentation</vt:lpstr>
      <vt:lpstr>Any Questions?</vt:lpstr>
    </vt:vector>
  </TitlesOfParts>
  <Company>LRBOI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Little River Band of Ottawa Indians</dc:title>
  <dc:creator>Duane Hopkins</dc:creator>
  <cp:lastModifiedBy>Angela Rabb</cp:lastModifiedBy>
  <cp:revision>1549</cp:revision>
  <cp:lastPrinted>2024-03-02T02:03:11Z</cp:lastPrinted>
  <dcterms:created xsi:type="dcterms:W3CDTF">2005-04-18T21:08:44Z</dcterms:created>
  <dcterms:modified xsi:type="dcterms:W3CDTF">2025-10-03T18:31:59Z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0x010100C35D5AB3B89D2B46A41C4D9A138CD4B8</vt:lpwstr>
  </property>
  <property fmtid="{D5CDD505-2E9C-101B-9397-08002B2CF9AE}" pid="3" name="Order">
    <vt:r8>116100</vt:r8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</Properties>
</file>