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tmp" ContentType="image/p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4"/>
  </p:sldMasterIdLst>
  <p:notesMasterIdLst>
    <p:notesMasterId r:id="rId14"/>
  </p:notesMasterIdLst>
  <p:handoutMasterIdLst>
    <p:handoutMasterId r:id="rId15"/>
  </p:handoutMasterIdLst>
  <p:sldIdLst>
    <p:sldId id="256" r:id="rId5"/>
    <p:sldId id="306" r:id="rId6"/>
    <p:sldId id="307" r:id="rId7"/>
    <p:sldId id="299" r:id="rId8"/>
    <p:sldId id="297" r:id="rId9"/>
    <p:sldId id="298" r:id="rId10"/>
    <p:sldId id="274" r:id="rId11"/>
    <p:sldId id="309" r:id="rId12"/>
    <p:sldId id="280" r:id="rId1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64F55E-BA68-4007-953F-B813C307921A}" v="4" dt="2023-06-14T14:10:50.1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01" autoAdjust="0"/>
    <p:restoredTop sz="94682" autoAdjust="0"/>
  </p:normalViewPr>
  <p:slideViewPr>
    <p:cSldViewPr>
      <p:cViewPr varScale="1">
        <p:scale>
          <a:sx n="100" d="100"/>
          <a:sy n="100" d="100"/>
        </p:scale>
        <p:origin x="96" y="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974" y="-78"/>
      </p:cViewPr>
      <p:guideLst>
        <p:guide orient="horz" pos="3025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A27A0668-4217-4D01-8DE4-79F26AE2EF8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2" tIns="47396" rIns="94792" bIns="4739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5B9B4759-2B7B-4AB1-991E-3AB8BDA258B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2969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2" tIns="47396" rIns="94792" bIns="4739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0" name="Rectangle 4">
            <a:extLst>
              <a:ext uri="{FF2B5EF4-FFF2-40B4-BE49-F238E27FC236}">
                <a16:creationId xmlns:a16="http://schemas.microsoft.com/office/drawing/2014/main" id="{6F229B17-EB69-4D36-BC63-2BF30B06A5C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2" tIns="47396" rIns="94792" bIns="4739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1" name="Rectangle 5">
            <a:extLst>
              <a:ext uri="{FF2B5EF4-FFF2-40B4-BE49-F238E27FC236}">
                <a16:creationId xmlns:a16="http://schemas.microsoft.com/office/drawing/2014/main" id="{E170F489-AA0B-4870-AD01-D4BD436E554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2969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2" tIns="47396" rIns="94792" bIns="473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3C0E124-3579-4EBF-9506-221FBDCE10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7268A9A0-C7DF-4D96-BCC3-16B072FE9BB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2" tIns="47396" rIns="94792" bIns="4739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AC0B70CD-A588-4D88-8355-00747D295E2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2969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2" tIns="47396" rIns="94792" bIns="4739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B9385A8-9EC3-4C56-A4F7-F7FE97AC718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7" name="Rectangle 5">
            <a:extLst>
              <a:ext uri="{FF2B5EF4-FFF2-40B4-BE49-F238E27FC236}">
                <a16:creationId xmlns:a16="http://schemas.microsoft.com/office/drawing/2014/main" id="{0155048A-48C1-4073-BE62-2172DB36EBF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186" y="4561232"/>
            <a:ext cx="5850835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2" tIns="47396" rIns="94792" bIns="473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0118" name="Rectangle 6">
            <a:extLst>
              <a:ext uri="{FF2B5EF4-FFF2-40B4-BE49-F238E27FC236}">
                <a16:creationId xmlns:a16="http://schemas.microsoft.com/office/drawing/2014/main" id="{3DC05BF4-914F-4CC4-B696-242EF1F418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2" tIns="47396" rIns="94792" bIns="4739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9" name="Rectangle 7">
            <a:extLst>
              <a:ext uri="{FF2B5EF4-FFF2-40B4-BE49-F238E27FC236}">
                <a16:creationId xmlns:a16="http://schemas.microsoft.com/office/drawing/2014/main" id="{96C983F0-BB1C-4F77-BE77-98BB690A95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2969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92" tIns="47396" rIns="94792" bIns="473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BEB405D-3B22-4185-8F72-DF012E1F42A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5F21CEF-72CE-4179-8416-124C812BC6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7033" indent="-29298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182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5866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991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3956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800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2047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2609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AB8EEC-D954-4A75-A0DF-A98D120B2924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BBED3DE-DED7-4B11-A07A-78DC545A9D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A7E4184E-9AA2-4231-AEE9-BB4C4DE1EE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9" name="Date Placeholder 7">
            <a:extLst>
              <a:ext uri="{FF2B5EF4-FFF2-40B4-BE49-F238E27FC236}">
                <a16:creationId xmlns:a16="http://schemas.microsoft.com/office/drawing/2014/main" id="{B6C3C481-A68E-4E67-9F12-FABE88799E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7033" indent="-29298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182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5866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991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3956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800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2047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2609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B648E8C6-B6CD-4DFD-81FC-810901B82C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7033" indent="-29298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182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5866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991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3956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800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2047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2609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922948D-6E12-42D6-8348-7820742FC555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1E1BEE52-8AE8-4D70-AA11-CFF35CA9A1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EAD34C01-5C24-450D-869E-98F52A1964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5" name="Date Placeholder 7">
            <a:extLst>
              <a:ext uri="{FF2B5EF4-FFF2-40B4-BE49-F238E27FC236}">
                <a16:creationId xmlns:a16="http://schemas.microsoft.com/office/drawing/2014/main" id="{3247C62D-1302-49BA-85C6-EF0AF3F8E1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7033" indent="-29298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182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5866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991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3956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800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2047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2609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D40EB495-AAAF-41FE-AFBD-A17A393278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7033" indent="-29298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182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5866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991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3956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800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2047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2609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C188B9-C201-4035-9709-A0E7F8257CF2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6BD64E1C-A3A6-47A7-A38F-4A66321C8E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56B84679-6388-4C54-A4ED-E66F729248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3" name="Date Placeholder 7">
            <a:extLst>
              <a:ext uri="{FF2B5EF4-FFF2-40B4-BE49-F238E27FC236}">
                <a16:creationId xmlns:a16="http://schemas.microsoft.com/office/drawing/2014/main" id="{E6FA7A4D-429F-472E-AF53-D97F8B529CF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7033" indent="-29298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182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5866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991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3956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800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2047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2609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CF9C5278-417B-4831-BA11-9DAA5EF67C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7033" indent="-29298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182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5866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991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3956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800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2047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2609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6C986F-A895-404E-8A05-9060A2FC77DF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C74D86A6-08D6-46FC-8D8C-A8CD39F2CC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07E0B3E6-7528-4EAC-ACA1-AAF65E3756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41" name="Date Placeholder 7">
            <a:extLst>
              <a:ext uri="{FF2B5EF4-FFF2-40B4-BE49-F238E27FC236}">
                <a16:creationId xmlns:a16="http://schemas.microsoft.com/office/drawing/2014/main" id="{251F949E-7810-4980-A9F4-76F444BD626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7033" indent="-29298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182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5866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991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3956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800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2047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2609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8819B41F-CA8D-42F8-B484-B9D48D049A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7033" indent="-29298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182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5866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991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3956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800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2047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2609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49A547-E180-4996-9A26-CC8906894C73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7D6326CF-8948-4B06-AB2D-134AA8F737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B84F219F-9D3E-4E11-9FD4-8A62AB7845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9" name="Date Placeholder 7">
            <a:extLst>
              <a:ext uri="{FF2B5EF4-FFF2-40B4-BE49-F238E27FC236}">
                <a16:creationId xmlns:a16="http://schemas.microsoft.com/office/drawing/2014/main" id="{3BCA9393-DF94-4E23-B123-CFFD5E1E7FE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7033" indent="-29298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182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5866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991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3956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800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2047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2609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1465ED1A-51E8-473B-BFB9-CDF1FAFB2E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7033" indent="-29298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182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5866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991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3956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800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2047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2609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CA2189-C6A8-4C2C-B69B-23345BCACF35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A7D5C348-3B94-4FA1-B811-D7F68EB503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B9213C70-BA08-4F65-8339-227ED5B070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61" name="Date Placeholder 7">
            <a:extLst>
              <a:ext uri="{FF2B5EF4-FFF2-40B4-BE49-F238E27FC236}">
                <a16:creationId xmlns:a16="http://schemas.microsoft.com/office/drawing/2014/main" id="{CAA849AE-ED86-411B-82B6-915C48D383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7033" indent="-29298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182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5866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29911" indent="-23373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3956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800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2047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26091" indent="-233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ECA212BC-A9C0-480D-A32E-A447FE1C4EF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0EE27E4A-663D-4553-9EBE-E1AE06CEB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C1603FB3-B96C-4007-B8EC-552B03ABBFA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>
                <a:extLst>
                  <a:ext uri="{FF2B5EF4-FFF2-40B4-BE49-F238E27FC236}">
                    <a16:creationId xmlns:a16="http://schemas.microsoft.com/office/drawing/2014/main" id="{B3E1E0C8-580C-4371-8D7A-D1B361643A0B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>
                <a:extLst>
                  <a:ext uri="{FF2B5EF4-FFF2-40B4-BE49-F238E27FC236}">
                    <a16:creationId xmlns:a16="http://schemas.microsoft.com/office/drawing/2014/main" id="{3045C13A-7633-4CEA-9CE0-EC27DDB0AB2B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Line 7">
                <a:extLst>
                  <a:ext uri="{FF2B5EF4-FFF2-40B4-BE49-F238E27FC236}">
                    <a16:creationId xmlns:a16="http://schemas.microsoft.com/office/drawing/2014/main" id="{870B2694-07F5-48CD-A0FC-BDA8E8BF6E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8">
              <a:extLst>
                <a:ext uri="{FF2B5EF4-FFF2-40B4-BE49-F238E27FC236}">
                  <a16:creationId xmlns:a16="http://schemas.microsoft.com/office/drawing/2014/main" id="{06268A78-FDC4-4CF4-BA12-41F1FE9D945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>
                <a:extLst>
                  <a:ext uri="{FF2B5EF4-FFF2-40B4-BE49-F238E27FC236}">
                    <a16:creationId xmlns:a16="http://schemas.microsoft.com/office/drawing/2014/main" id="{8BA685CD-8F50-43E5-A3FC-367E12AA56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Line 10">
                <a:extLst>
                  <a:ext uri="{FF2B5EF4-FFF2-40B4-BE49-F238E27FC236}">
                    <a16:creationId xmlns:a16="http://schemas.microsoft.com/office/drawing/2014/main" id="{DA46A545-B6A8-4DB1-B797-F6AC310C4D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0173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174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199ED2F5-C355-4588-B99A-7E2CD6B56A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2FC7DA-92D4-4221-990A-E284C48740E4}" type="datetime1">
              <a:rPr lang="en-US" smtClean="0"/>
              <a:t>6/15/2023</a:t>
            </a:fld>
            <a:endParaRPr lang="en-US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9F892C77-1BBB-4F92-871F-2E1DF579AF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December 2022 – Financial Report </a:t>
            </a:r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A5440A1C-040E-4F7E-A930-FF226FEE33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984CEB-1B6C-4D5C-9CE5-7683E223DE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15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1C334EB-3638-4A61-B203-1990BFE298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4CD82-D3BA-437C-A372-DD2B8713C32F}" type="datetime1">
              <a:rPr lang="en-US" smtClean="0"/>
              <a:t>6/15/2023</a:t>
            </a:fld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82E3893D-E059-4652-B724-E9A48DC5F3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2022 – Financial Report 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E0FD6F56-0BEC-4CF0-B452-0D7FE11FB7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8C8CDB-D604-454C-A404-3BC29F0547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2059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DF9975E1-FEA0-4C19-A624-B02F4DCCDE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0CE1A-06B7-4EA4-B60D-4E9F590F3C98}" type="datetime1">
              <a:rPr lang="en-US" smtClean="0"/>
              <a:t>6/15/2023</a:t>
            </a:fld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C82AA752-D73F-4CAA-BCA4-226DA0F03C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2022 – Financial Report 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75A88567-7A36-4814-B8BE-677E9424AF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581A44-C2AA-435B-986C-7CE35A23CA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4619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F0A85AF-5AF6-47AA-BB92-6150251318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234C4-6E4A-4175-BFE1-CBEA7A4E342F}" type="datetime1">
              <a:rPr lang="en-US" smtClean="0"/>
              <a:t>6/15/2023</a:t>
            </a:fld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F9A121CF-82AA-4C44-B020-D1DCFF28C4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2022 – Financial Report 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CE52C225-E5E9-4CCA-9A91-A7FD39799A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5909D5-7767-4347-AE5D-6A20564A53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868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D5B9D4F8-9D3A-48B4-A1A7-592BF244BD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70F16-334B-4DAF-A83F-E598FC956323}" type="datetime1">
              <a:rPr lang="en-US" smtClean="0"/>
              <a:t>6/15/2023</a:t>
            </a:fld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DE7DBCBD-543C-4B39-B69D-15B922DA6B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2022 – Financial Report 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A3F9AC88-2585-40E6-899E-62ABF611FE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7B5B8C-4916-4248-80A4-41C97F3C26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7354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65356E80-C30F-4D68-84A8-1E718D567A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6E712-8886-4B62-AC66-80B0372E8A68}" type="datetime1">
              <a:rPr lang="en-US" smtClean="0"/>
              <a:t>6/15/2023</a:t>
            </a:fld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14B9A7-1E1F-4F34-AE82-AA510F8B13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2022 – Financial Report 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862E6F77-2A2F-4AAF-8D04-58B2C97446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D365F5-AD20-42C0-AD89-2276F49CC2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4399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AAC4004-B966-4391-AC63-2D9D806650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1B96F-1C19-496C-ADD2-BF604026D910}" type="datetime1">
              <a:rPr lang="en-US" smtClean="0"/>
              <a:t>6/15/2023</a:t>
            </a:fld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8E7E1FF8-219B-4558-A499-20CC1C993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2022 – Financial Report 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4756607B-17F2-447A-9896-780F959863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F3091C-4620-4D6F-9D72-8B9C22D31B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5137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F76D69E1-1910-4151-A98D-A10706416E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AA142-FEF3-4E1F-984A-6776DBE6C3C5}" type="datetime1">
              <a:rPr lang="en-US" smtClean="0"/>
              <a:t>6/15/2023</a:t>
            </a:fld>
            <a:endParaRPr lang="en-US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8D20CDFB-1BD9-4264-881D-1EB8619E6F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2022 – Financial Report 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70281057-B79B-43E3-8538-FC6053AA1B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02BF51-0F35-4024-A9FF-D61C1D73BF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77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89422D81-A849-4829-B6B2-6557C3294C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64101-10BC-4E3C-B870-4BF1B4C8B88B}" type="datetime1">
              <a:rPr lang="en-US" smtClean="0"/>
              <a:t>6/15/2023</a:t>
            </a:fld>
            <a:endParaRPr 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EF55540-7BF4-4E70-83C1-68C3B5168D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2022 – Financial Report 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367BE68-BD58-449B-8D8F-DD42768BD9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27C0E6-A08A-42EF-AFF0-EAFD285E57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5832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65792159-1456-4E4F-BCDA-BBC41DB11D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4BAB8-424C-433A-831F-7D7FF41F8FAC}" type="datetime1">
              <a:rPr lang="en-US" smtClean="0"/>
              <a:t>6/15/2023</a:t>
            </a:fld>
            <a:endParaRPr lang="en-US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60A7452D-D972-4B77-85C8-F003BAB95E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2022 – Financial Report 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A5F5650-831F-4D77-A3CE-23A5FBFAC7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78E3A8-DB0E-4D8F-B31D-D89CC2E1D1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452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08D6DF5-D318-495E-8FA3-AF6412BFF0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83A39-E91B-42B6-9DB4-FEB98A9FE77B}" type="datetime1">
              <a:rPr lang="en-US" smtClean="0"/>
              <a:t>6/15/2023</a:t>
            </a:fld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A98E5F2C-C9E9-4A18-AAC0-C8D75A29AA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2022 – Financial Report 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7F11A6D7-C4AE-46CB-9EBE-FEC4BD9D0F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C00B65-20E6-4BDC-B779-82DBC39FF1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4917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C58587DC-25E1-4CAD-9152-272D09B844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C4C06-F520-48EC-98A9-4609617BD9D8}" type="datetime1">
              <a:rPr lang="en-US" smtClean="0"/>
              <a:t>6/15/2023</a:t>
            </a:fld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8BE7B3B-41B0-4253-B6AF-C87458D141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2022 – Financial Report 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EE408F1B-B449-47FC-AF13-DCB250D599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F8B594-9DD3-4C79-A001-21A0740DA3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718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2EE8FAE1-C1BC-4C1B-A66B-77B7FAA3377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4" name="Rectangle 3">
              <a:extLst>
                <a:ext uri="{FF2B5EF4-FFF2-40B4-BE49-F238E27FC236}">
                  <a16:creationId xmlns:a16="http://schemas.microsoft.com/office/drawing/2014/main" id="{4F4962F4-BDC2-4B77-84EA-F6A8ACD7B3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grpSp>
          <p:nvGrpSpPr>
            <p:cNvPr id="1035" name="Group 4">
              <a:extLst>
                <a:ext uri="{FF2B5EF4-FFF2-40B4-BE49-F238E27FC236}">
                  <a16:creationId xmlns:a16="http://schemas.microsoft.com/office/drawing/2014/main" id="{D3AA7F58-21C1-4560-88D0-B522986119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6" name="Rectangle 5">
                <a:extLst>
                  <a:ext uri="{FF2B5EF4-FFF2-40B4-BE49-F238E27FC236}">
                    <a16:creationId xmlns:a16="http://schemas.microsoft.com/office/drawing/2014/main" id="{D628C476-D643-4AEC-A8AF-E0B8584152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037" name="Line 6">
                <a:extLst>
                  <a:ext uri="{FF2B5EF4-FFF2-40B4-BE49-F238E27FC236}">
                    <a16:creationId xmlns:a16="http://schemas.microsoft.com/office/drawing/2014/main" id="{1557BE65-F8AC-49BF-B273-704241F3CD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7" name="Rectangle 7">
            <a:extLst>
              <a:ext uri="{FF2B5EF4-FFF2-40B4-BE49-F238E27FC236}">
                <a16:creationId xmlns:a16="http://schemas.microsoft.com/office/drawing/2014/main" id="{3A0C15B0-E1F9-48D7-80F3-776697CDC2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30E6AFA9-9B04-4378-8DED-9971414E53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0713" name="Rectangle 9">
            <a:extLst>
              <a:ext uri="{FF2B5EF4-FFF2-40B4-BE49-F238E27FC236}">
                <a16:creationId xmlns:a16="http://schemas.microsoft.com/office/drawing/2014/main" id="{397347D1-EB93-4B83-B4C0-4F6B5778B78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3148638E-6E79-41A1-BD5F-7C04D7FA5766}" type="datetime1">
              <a:rPr lang="en-US" smtClean="0"/>
              <a:t>6/15/2023</a:t>
            </a:fld>
            <a:endParaRPr lang="en-US"/>
          </a:p>
        </p:txBody>
      </p:sp>
      <p:sp>
        <p:nvSpPr>
          <p:cNvPr id="200714" name="Rectangle 10">
            <a:extLst>
              <a:ext uri="{FF2B5EF4-FFF2-40B4-BE49-F238E27FC236}">
                <a16:creationId xmlns:a16="http://schemas.microsoft.com/office/drawing/2014/main" id="{5CA4AAAC-9CBA-43D6-A01F-E25DDE1E61D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December 2022 – Financial Report </a:t>
            </a:r>
          </a:p>
        </p:txBody>
      </p:sp>
      <p:sp>
        <p:nvSpPr>
          <p:cNvPr id="200715" name="Rectangle 11">
            <a:extLst>
              <a:ext uri="{FF2B5EF4-FFF2-40B4-BE49-F238E27FC236}">
                <a16:creationId xmlns:a16="http://schemas.microsoft.com/office/drawing/2014/main" id="{D20FDDDE-A7B6-4674-A0B0-ECAA7BECB86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F57A8BB2-1A4B-4088-A11B-95E3F84A588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2" name="Line 12">
            <a:extLst>
              <a:ext uri="{FF2B5EF4-FFF2-40B4-BE49-F238E27FC236}">
                <a16:creationId xmlns:a16="http://schemas.microsoft.com/office/drawing/2014/main" id="{52ADDFDE-1A5E-4C84-B0A2-DD06EC63FDE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3" name="Picture 13">
            <a:extLst>
              <a:ext uri="{FF2B5EF4-FFF2-40B4-BE49-F238E27FC236}">
                <a16:creationId xmlns:a16="http://schemas.microsoft.com/office/drawing/2014/main" id="{1C1EA07C-CFD1-4C09-9151-7900965C770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88" y="0"/>
            <a:ext cx="65881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295" r:id="rId1"/>
    <p:sldLayoutId id="2147485284" r:id="rId2"/>
    <p:sldLayoutId id="2147485285" r:id="rId3"/>
    <p:sldLayoutId id="2147485286" r:id="rId4"/>
    <p:sldLayoutId id="2147485287" r:id="rId5"/>
    <p:sldLayoutId id="2147485288" r:id="rId6"/>
    <p:sldLayoutId id="2147485289" r:id="rId7"/>
    <p:sldLayoutId id="2147485290" r:id="rId8"/>
    <p:sldLayoutId id="2147485291" r:id="rId9"/>
    <p:sldLayoutId id="2147485292" r:id="rId10"/>
    <p:sldLayoutId id="2147485293" r:id="rId11"/>
    <p:sldLayoutId id="2147485294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2F85CA0-47AB-40FF-841D-60CBB13135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Little River Band of Ottawa Indians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620616C-757A-435C-A2FD-20F0491868A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dirty="0"/>
          </a:p>
          <a:p>
            <a:r>
              <a:rPr lang="en-US" altLang="en-US" dirty="0"/>
              <a:t>Financial Report</a:t>
            </a:r>
          </a:p>
          <a:p>
            <a:r>
              <a:rPr lang="en-US" altLang="en-US" dirty="0"/>
              <a:t>April 2023</a:t>
            </a:r>
            <a:endParaRPr lang="en-US" altLang="en-US" dirty="0">
              <a:cs typeface="Arial"/>
            </a:endParaRPr>
          </a:p>
          <a:p>
            <a:endParaRPr lang="en-US" altLang="en-US" dirty="0"/>
          </a:p>
        </p:txBody>
      </p:sp>
      <p:pic>
        <p:nvPicPr>
          <p:cNvPr id="5124" name="Picture 4">
            <a:extLst>
              <a:ext uri="{FF2B5EF4-FFF2-40B4-BE49-F238E27FC236}">
                <a16:creationId xmlns:a16="http://schemas.microsoft.com/office/drawing/2014/main" id="{CAEDDD01-A44B-4B27-8BA2-8FEA442CD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4338" y="0"/>
            <a:ext cx="1109662" cy="154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7C157FB9-303D-4049-AA47-3170C0FD4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Financial 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BBA73-2C67-453C-96FF-727D86E56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/>
              <a:t>During the month of April 2023, the Tribe received a distribution of $1,977,888 from LRCR for March activity, which is $198,599 more than the $1,779,289 budgeted. </a:t>
            </a:r>
          </a:p>
          <a:p>
            <a:pPr>
              <a:defRPr/>
            </a:pPr>
            <a:endParaRPr lang="en-US" sz="2000" dirty="0"/>
          </a:p>
          <a:p>
            <a:pPr>
              <a:buClr>
                <a:srgbClr val="B2B2B2"/>
              </a:buClr>
              <a:defRPr/>
            </a:pPr>
            <a:r>
              <a:rPr lang="en-US" sz="2000" dirty="0">
                <a:solidFill>
                  <a:srgbClr val="000000"/>
                </a:solidFill>
              </a:rPr>
              <a:t>Year-to-date, April 2023 the Tribe has received $3,008,940 in distribution which is $166,373 less than the $3,175,313 budgeted.</a:t>
            </a:r>
            <a:endParaRPr lang="en-US" sz="2000" dirty="0">
              <a:solidFill>
                <a:srgbClr val="000000"/>
              </a:solidFill>
              <a:cs typeface="Arial"/>
            </a:endParaRPr>
          </a:p>
          <a:p>
            <a:pPr>
              <a:buClr>
                <a:srgbClr val="B2B2B2"/>
              </a:buClr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2000" dirty="0"/>
              <a:t>For the month of April 2022, the Tribe received $2,026,868 in distribution.</a:t>
            </a:r>
            <a:endParaRPr lang="en-US" sz="2000" dirty="0">
              <a:cs typeface="Arial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000" dirty="0"/>
          </a:p>
          <a:p>
            <a:pPr>
              <a:defRPr/>
            </a:pPr>
            <a:r>
              <a:rPr lang="en-US" sz="2000" dirty="0"/>
              <a:t>As of year-to-date, April 2022, the Tribe received $4,182,543 in distribution.</a:t>
            </a:r>
            <a:endParaRPr lang="en-US" sz="2000" dirty="0">
              <a:cs typeface="Arial"/>
            </a:endParaRPr>
          </a:p>
        </p:txBody>
      </p:sp>
      <p:sp>
        <p:nvSpPr>
          <p:cNvPr id="7172" name="Footer Placeholder 1">
            <a:extLst>
              <a:ext uri="{FF2B5EF4-FFF2-40B4-BE49-F238E27FC236}">
                <a16:creationId xmlns:a16="http://schemas.microsoft.com/office/drawing/2014/main" id="{F94E193C-0F06-4312-BD36-FED8BCDFB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April 2023 – Financial Report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23FFA1FC-BCED-4960-B5AF-29C81A47E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Financial Highlights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D701D65-94EB-40AF-8EA8-129F60103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000" dirty="0"/>
              <a:t>As of April 2023, total cash was $69,237,915 compared to a total cash balance as of March 2023 of $66,837,926 for an increase of $2,399,989 in cash position.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000" dirty="0"/>
              <a:t>The cash balance of $65,105,816 as of December 31, 2022, has been increased by 4,132,100.</a:t>
            </a:r>
            <a:endParaRPr lang="en-US" altLang="en-US" sz="2000" dirty="0">
              <a:cs typeface="Arial"/>
            </a:endParaRPr>
          </a:p>
          <a:p>
            <a:pPr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000" dirty="0"/>
              <a:t>Of the available cash balance, $43,762,952 is restricted for defined purposes through various limitations imposed by Tribal Council or conditions of Federal grants.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</p:txBody>
      </p:sp>
      <p:sp>
        <p:nvSpPr>
          <p:cNvPr id="8196" name="Footer Placeholder 1">
            <a:extLst>
              <a:ext uri="{FF2B5EF4-FFF2-40B4-BE49-F238E27FC236}">
                <a16:creationId xmlns:a16="http://schemas.microsoft.com/office/drawing/2014/main" id="{720D6DD4-6661-4CFA-8F12-CCBD22B78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April 2023 – Financial Report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B692803-6A66-41F6-BC1E-FAAA6BFB27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1017587"/>
          </a:xfrm>
        </p:spPr>
        <p:txBody>
          <a:bodyPr/>
          <a:lstStyle/>
          <a:p>
            <a:pPr eaLnBrk="1" hangingPunct="1"/>
            <a:r>
              <a:rPr lang="en-US" altLang="en-US" dirty="0"/>
              <a:t>Cash Position 2023 &amp; 2022</a:t>
            </a:r>
          </a:p>
        </p:txBody>
      </p:sp>
      <p:sp>
        <p:nvSpPr>
          <p:cNvPr id="9220" name="Footer Placeholder 1">
            <a:extLst>
              <a:ext uri="{FF2B5EF4-FFF2-40B4-BE49-F238E27FC236}">
                <a16:creationId xmlns:a16="http://schemas.microsoft.com/office/drawing/2014/main" id="{E78203DA-3F87-4B61-9C21-3E9817719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9718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April 2023– Financial Report 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F09E5D5-BA64-E19F-8A8A-33B8C1E92F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5480327"/>
              </p:ext>
            </p:extLst>
          </p:nvPr>
        </p:nvGraphicFramePr>
        <p:xfrm>
          <a:off x="685800" y="1576388"/>
          <a:ext cx="8153400" cy="421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7353462" imgH="3705072" progId="Excel.Sheet.12">
                  <p:embed/>
                </p:oleObj>
              </mc:Choice>
              <mc:Fallback>
                <p:oleObj name="Worksheet" r:id="rId3" imgW="7353462" imgH="3705072" progId="Excel.Shee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BF09E5D5-BA64-E19F-8A8A-33B8C1E92FD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1576388"/>
                        <a:ext cx="8153400" cy="4214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ED4DB2B-603A-479A-95ED-E318F74B93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 Major Sources Of Revenue                      </a:t>
            </a:r>
            <a:endParaRPr lang="en-US" altLang="en-US" sz="1800" dirty="0"/>
          </a:p>
        </p:txBody>
      </p:sp>
      <p:graphicFrame>
        <p:nvGraphicFramePr>
          <p:cNvPr id="3" name="Table Placeholder 2">
            <a:extLst>
              <a:ext uri="{FF2B5EF4-FFF2-40B4-BE49-F238E27FC236}">
                <a16:creationId xmlns:a16="http://schemas.microsoft.com/office/drawing/2014/main" id="{C4F90442-BCFA-4F6C-BD3F-B9839E8ABE9E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996369782"/>
              </p:ext>
            </p:extLst>
          </p:nvPr>
        </p:nvGraphicFramePr>
        <p:xfrm>
          <a:off x="685800" y="1752600"/>
          <a:ext cx="8077199" cy="4495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5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7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7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6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0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76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baseline="0" dirty="0">
                          <a:effectLst/>
                        </a:rPr>
                        <a:t>Year to Date 4/30/2023</a:t>
                      </a:r>
                      <a:endParaRPr lang="en-US" dirty="0"/>
                    </a:p>
                    <a:p>
                      <a:pPr algn="ctr" fontAlgn="b"/>
                      <a:endParaRPr lang="en-US" sz="1800" b="1" i="0" u="none" strike="noStrike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619"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25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sng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sng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sng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sng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25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59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25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25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26217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25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25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sng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sng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sng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sng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25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07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1338" name="Footer Placeholder 1">
            <a:extLst>
              <a:ext uri="{FF2B5EF4-FFF2-40B4-BE49-F238E27FC236}">
                <a16:creationId xmlns:a16="http://schemas.microsoft.com/office/drawing/2014/main" id="{EF7853EF-D0F0-43B9-B2D3-1E2724E9B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April 2023 – Financial Report 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E3FB868-7EA0-2642-B2EA-198D9204AA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672259"/>
              </p:ext>
            </p:extLst>
          </p:nvPr>
        </p:nvGraphicFramePr>
        <p:xfrm>
          <a:off x="685800" y="2309813"/>
          <a:ext cx="8001000" cy="332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715000" imgH="2238467" progId="Excel.Sheet.12">
                  <p:embed/>
                </p:oleObj>
              </mc:Choice>
              <mc:Fallback>
                <p:oleObj name="Worksheet" r:id="rId3" imgW="5715000" imgH="2238467" progId="Excel.Shee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1E3FB868-7EA0-2642-B2EA-198D9204AA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2309813"/>
                        <a:ext cx="8001000" cy="332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A160684-F488-4AFD-8A38-031DC933BC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5825" y="274638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Major Expenditures</a:t>
            </a:r>
            <a:endParaRPr lang="en-US" altLang="en-US" sz="1800" dirty="0"/>
          </a:p>
        </p:txBody>
      </p:sp>
      <p:sp>
        <p:nvSpPr>
          <p:cNvPr id="13386" name="Footer Placeholder 1">
            <a:extLst>
              <a:ext uri="{FF2B5EF4-FFF2-40B4-BE49-F238E27FC236}">
                <a16:creationId xmlns:a16="http://schemas.microsoft.com/office/drawing/2014/main" id="{1D05B04F-8D14-4B49-A45A-CFFCEC3B9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April 2023 – Financial Report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59C6470-C1DC-126C-B0B0-C80E2AD604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780279"/>
              </p:ext>
            </p:extLst>
          </p:nvPr>
        </p:nvGraphicFramePr>
        <p:xfrm>
          <a:off x="609599" y="2309813"/>
          <a:ext cx="8048625" cy="363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715000" imgH="2238467" progId="Excel.Sheet.12">
                  <p:embed/>
                </p:oleObj>
              </mc:Choice>
              <mc:Fallback>
                <p:oleObj name="Worksheet" r:id="rId3" imgW="5715000" imgH="2238467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F59C6470-C1DC-126C-B0B0-C80E2AD604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599" y="2309813"/>
                        <a:ext cx="8048625" cy="3633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768F0CF-48DA-420A-B9C7-A2CD3AF0D5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800"/>
              <a:t>Tribal Citizen Benefits</a:t>
            </a:r>
          </a:p>
        </p:txBody>
      </p:sp>
      <p:graphicFrame>
        <p:nvGraphicFramePr>
          <p:cNvPr id="10272" name="Group 32">
            <a:extLst>
              <a:ext uri="{FF2B5EF4-FFF2-40B4-BE49-F238E27FC236}">
                <a16:creationId xmlns:a16="http://schemas.microsoft.com/office/drawing/2014/main" id="{E12F8876-3CB3-4914-8704-EB240F36C478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942758264"/>
              </p:ext>
            </p:extLst>
          </p:nvPr>
        </p:nvGraphicFramePr>
        <p:xfrm>
          <a:off x="609600" y="1219200"/>
          <a:ext cx="8458200" cy="5602310"/>
        </p:xfrm>
        <a:graphic>
          <a:graphicData uri="http://schemas.openxmlformats.org/drawingml/2006/table">
            <a:tbl>
              <a:tblPr/>
              <a:tblGrid>
                <a:gridCol w="5413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5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167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MAJOR TRIBAL CITIZEN BENEFITS YEAR TO DATE</a:t>
                      </a:r>
                      <a:r>
                        <a:rPr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  3/31/2023</a:t>
                      </a:r>
                    </a:p>
                    <a:p>
                      <a:pPr marL="0" marR="0" lvl="0" indent="0" algn="l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51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0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7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Per Capita Distribution (</a:t>
                      </a:r>
                      <a:r>
                        <a:rPr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2023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payments)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$1,889,464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7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Elders Supplemental Insurance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$392,390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7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Contract Health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$41,180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7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Education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$119,759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01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Members Assistance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$331,900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18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EHAP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$66,532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Tribal Activities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kumimoji="0"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kumimoji="0"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$15,222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7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Housing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kumimoji="0"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$7,127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77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Workforce Development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kumimoji="0"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$800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77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ARP Payments to Members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$1,788,976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77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Elders Meals 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$18,046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9679483"/>
                  </a:ext>
                </a:extLst>
              </a:tr>
              <a:tr h="3377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Housing Assistance Program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$73,958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2120862"/>
                  </a:ext>
                </a:extLst>
              </a:tr>
              <a:tr h="3377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9601439"/>
                  </a:ext>
                </a:extLst>
              </a:tr>
            </a:tbl>
          </a:graphicData>
        </a:graphic>
      </p:graphicFrame>
      <p:sp>
        <p:nvSpPr>
          <p:cNvPr id="15388" name="Footer Placeholder 1">
            <a:extLst>
              <a:ext uri="{FF2B5EF4-FFF2-40B4-BE49-F238E27FC236}">
                <a16:creationId xmlns:a16="http://schemas.microsoft.com/office/drawing/2014/main" id="{BCBA2566-95A9-4DE7-9805-602C3B286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2800" y="6400800"/>
            <a:ext cx="29718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April 2023 – Financial Report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CEDD3CD1-C340-4AE7-A43A-B7B60FF2B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6044"/>
            <a:ext cx="6248400" cy="569912"/>
          </a:xfrm>
        </p:spPr>
        <p:txBody>
          <a:bodyPr/>
          <a:lstStyle/>
          <a:p>
            <a:r>
              <a:rPr lang="en-US" altLang="en-US" sz="3000" dirty="0"/>
              <a:t>Grant Draws – April 2023</a:t>
            </a:r>
          </a:p>
        </p:txBody>
      </p:sp>
      <p:pic>
        <p:nvPicPr>
          <p:cNvPr id="17411" name="Picture 7">
            <a:extLst>
              <a:ext uri="{FF2B5EF4-FFF2-40B4-BE49-F238E27FC236}">
                <a16:creationId xmlns:a16="http://schemas.microsoft.com/office/drawing/2014/main" id="{E1087B60-C3E3-44E3-92AA-615CA70569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0"/>
            <a:ext cx="685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Footer Placeholder 1">
            <a:extLst>
              <a:ext uri="{FF2B5EF4-FFF2-40B4-BE49-F238E27FC236}">
                <a16:creationId xmlns:a16="http://schemas.microsoft.com/office/drawing/2014/main" id="{0A1940BD-65C0-42CF-9E94-A9D5EF0D0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April 2023– Financial Report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ED7D5E-03AF-7A39-81CA-B632826C5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7237" y="3424237"/>
            <a:ext cx="9526" cy="952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826ACF2-A957-15C1-76D1-F13F6574E5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514599"/>
            <a:ext cx="8991600" cy="205740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>
            <a:extLst>
              <a:ext uri="{FF2B5EF4-FFF2-40B4-BE49-F238E27FC236}">
                <a16:creationId xmlns:a16="http://schemas.microsoft.com/office/drawing/2014/main" id="{6EA3A3BA-8437-4106-8578-3308A284DE2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Any Questions?</a:t>
            </a:r>
          </a:p>
        </p:txBody>
      </p:sp>
      <p:sp>
        <p:nvSpPr>
          <p:cNvPr id="18435" name="Rectangle 5">
            <a:extLst>
              <a:ext uri="{FF2B5EF4-FFF2-40B4-BE49-F238E27FC236}">
                <a16:creationId xmlns:a16="http://schemas.microsoft.com/office/drawing/2014/main" id="{D3BE2F62-1652-437A-B836-06D38EAE33E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934200" cy="1524000"/>
          </a:xfrm>
        </p:spPr>
        <p:txBody>
          <a:bodyPr/>
          <a:lstStyle/>
          <a:p>
            <a:pPr eaLnBrk="1" hangingPunct="1"/>
            <a:r>
              <a:rPr lang="en-US" altLang="en-US" sz="6000"/>
              <a:t>THANK YOU!</a:t>
            </a:r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521016646CCF4794DFB381A1796739" ma:contentTypeVersion="12" ma:contentTypeDescription="Create a new document." ma:contentTypeScope="" ma:versionID="55ac28839a22fc18ec4112a68b9d83a6">
  <xsd:schema xmlns:xsd="http://www.w3.org/2001/XMLSchema" xmlns:xs="http://www.w3.org/2001/XMLSchema" xmlns:p="http://schemas.microsoft.com/office/2006/metadata/properties" xmlns:ns3="37f722d7-4a73-4dfc-9a32-16dcd8868803" xmlns:ns4="e9f063f6-52fa-4258-a13d-c0d8f2a6066a" targetNamespace="http://schemas.microsoft.com/office/2006/metadata/properties" ma:root="true" ma:fieldsID="34154454dcf2963112ebadada6ea2123" ns3:_="" ns4:_="">
    <xsd:import namespace="37f722d7-4a73-4dfc-9a32-16dcd8868803"/>
    <xsd:import namespace="e9f063f6-52fa-4258-a13d-c0d8f2a6066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f722d7-4a73-4dfc-9a32-16dcd88688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f063f6-52fa-4258-a13d-c0d8f2a6066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B1CCBD-BD75-4C36-A080-4BCC02E9BC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9CFB6F-92C3-4B4E-8B19-355526F6CECF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e9f063f6-52fa-4258-a13d-c0d8f2a6066a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37f722d7-4a73-4dfc-9a32-16dcd886880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A6B0555-E9D6-490B-B03E-660E9E6404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f722d7-4a73-4dfc-9a32-16dcd8868803"/>
    <ds:schemaRef ds:uri="e9f063f6-52fa-4258-a13d-c0d8f2a606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41431</TotalTime>
  <Words>310</Words>
  <Application>Microsoft Office PowerPoint</Application>
  <PresentationFormat>On-screen Show (4:3)</PresentationFormat>
  <Paragraphs>66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Layers</vt:lpstr>
      <vt:lpstr>Worksheet</vt:lpstr>
      <vt:lpstr>Little River Band of Ottawa Indians</vt:lpstr>
      <vt:lpstr>Financial Highlights</vt:lpstr>
      <vt:lpstr>Financial Highlights</vt:lpstr>
      <vt:lpstr>Cash Position 2023 &amp; 2022</vt:lpstr>
      <vt:lpstr> Major Sources Of Revenue                      </vt:lpstr>
      <vt:lpstr>Major Expenditures</vt:lpstr>
      <vt:lpstr>Tribal Citizen Benefits</vt:lpstr>
      <vt:lpstr>Grant Draws – April 2023</vt:lpstr>
      <vt:lpstr>Any Questions?</vt:lpstr>
    </vt:vector>
  </TitlesOfParts>
  <Company>LRBOI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Little River Band of Ottawa Indians</dc:title>
  <dc:creator>Duane Hopkins</dc:creator>
  <cp:lastModifiedBy>Lori Davis</cp:lastModifiedBy>
  <cp:revision>1454</cp:revision>
  <cp:lastPrinted>2023-06-14T13:25:10Z</cp:lastPrinted>
  <dcterms:created xsi:type="dcterms:W3CDTF">2005-04-18T21:08:44Z</dcterms:created>
  <dcterms:modified xsi:type="dcterms:W3CDTF">2023-06-15T17:47:19Z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0x01010022521016646CCF4794DFB381A1796739</vt:lpwstr>
  </property>
</Properties>
</file>